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7" r:id="rId2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7" Type="http://schemas.openxmlformats.org/officeDocument/2006/relationships/slide" Target="slides/slide17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4122B6B-4EB4-61FC-71E0-407B6E96934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64E1E0-0CA6-4353-B7C0-2B2E9CC4FF9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70" name="Rectangle 2">
            <a:extLst>
              <a:ext uri="{FF2B5EF4-FFF2-40B4-BE49-F238E27FC236}">
                <a16:creationId xmlns:a16="http://schemas.microsoft.com/office/drawing/2014/main" id="{95FA633D-DD1C-2799-2DFA-053B2B573997}"/>
              </a:ext>
            </a:extLst>
          </p:cNvPr>
          <p:cNvSpPr>
            <a:spLocks noRot="1" noChangeArrowheads="1" noTextEdit="1"/>
          </p:cNvSpPr>
          <p:nvPr>
            <p:ph type="sldImg"/>
          </p:nvPr>
        </p:nvSpPr>
        <p:spPr>
          <a:ln/>
        </p:spPr>
      </p:sp>
      <p:sp>
        <p:nvSpPr>
          <p:cNvPr id="58371" name="Rectangle 3">
            <a:extLst>
              <a:ext uri="{FF2B5EF4-FFF2-40B4-BE49-F238E27FC236}">
                <a16:creationId xmlns:a16="http://schemas.microsoft.com/office/drawing/2014/main" id="{C7CC17EA-EED0-AC29-E476-CF4B31DDEBBC}"/>
              </a:ext>
            </a:extLst>
          </p:cNvPr>
          <p:cNvSpPr>
            <a:spLocks noGrp="1" noChangeArrowheads="1"/>
          </p:cNvSpPr>
          <p:nvPr>
            <p:ph type="body" idx="1"/>
          </p:nvPr>
        </p:nvSpPr>
        <p:spPr/>
        <p:txBody>
          <a:bodyPr/>
          <a:lstStyle/>
          <a:p>
            <a:r>
              <a:rPr lang="en-US" altLang="zh-CN">
                <a:ea typeface="宋体" panose="02010600030101010101" pitchFamily="2" charset="-122"/>
              </a:rPr>
              <a:t>Special promotions is the topic many of you may have thought we’d be spending the most time on today.  We could, in fact, talk about special promotions for days.  </a:t>
            </a:r>
          </a:p>
          <a:p>
            <a:r>
              <a:rPr lang="en-US" altLang="zh-CN">
                <a:ea typeface="宋体" panose="02010600030101010101" pitchFamily="2" charset="-122"/>
              </a:rPr>
              <a:t>I encourage you to enlist the help of everyone you can to do special promotions – students, teachers, community, administration, and especially those on your staff who are creative and like to have FUN!!!!</a:t>
            </a:r>
          </a:p>
          <a:p>
            <a:r>
              <a:rPr lang="en-US" altLang="zh-CN">
                <a:ea typeface="宋体" panose="02010600030101010101" pitchFamily="2" charset="-122"/>
              </a:rPr>
              <a:t>Some school districts have a special promotion once a month – it may be as simple as celebrating the birthdays of all students in that month.  (Remember to celebrate summer birthdays sometime during the school year, too)</a:t>
            </a:r>
          </a:p>
          <a:p>
            <a:r>
              <a:rPr lang="en-US" altLang="zh-CN">
                <a:ea typeface="宋体" panose="02010600030101010101" pitchFamily="2" charset="-122"/>
              </a:rPr>
              <a:t>Perhaps it is offering a theme or specialty bar once or twice a month.  (Some may even do this on a weekly basis)</a:t>
            </a:r>
          </a:p>
          <a:p>
            <a:r>
              <a:rPr lang="en-US" altLang="zh-CN">
                <a:ea typeface="宋体" panose="02010600030101010101" pitchFamily="2" charset="-122"/>
              </a:rPr>
              <a:t>Encourage you to promote school nutrition by going into classrooms for nutrition education – perhaps could be simply to help students plan one menu for the month.  Advertise it as such.</a:t>
            </a:r>
          </a:p>
          <a:p>
            <a:r>
              <a:rPr lang="en-US" altLang="zh-CN">
                <a:ea typeface="宋体" panose="02010600030101010101" pitchFamily="2" charset="-122"/>
              </a:rPr>
              <a:t>Word of caution – start small and expand.  Don’t do too much too quickly – results in burn-out or hopefully not – a “flop”</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91.xml"/><Relationship Id="rId2" Type="http://schemas.openxmlformats.org/officeDocument/2006/relationships/notesSlide" Target="../notesSlides/notesSlide79.xml"/></Relationships>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042B45-18D2-04E7-1A1A-1F5F9F7B4CC8}"/>
              </a:ext>
            </a:extLst>
          </p:cNvPr>
          <p:cNvSpPr>
            <a:spLocks noGrp="1" noChangeArrowheads="1"/>
          </p:cNvSpPr>
          <p:nvPr>
            <p:ph type="title"/>
          </p:nvPr>
        </p:nvSpPr>
        <p:spPr/>
        <p:txBody>
          <a:bodyPr/>
          <a:lstStyle/>
          <a:p>
            <a:r>
              <a:rPr lang="en-US" altLang="zh-CN">
                <a:ea typeface="宋体" panose="02010600030101010101" pitchFamily="2" charset="-122"/>
              </a:rPr>
              <a:t>Special Promotions - Monthly</a:t>
            </a:r>
          </a:p>
        </p:txBody>
      </p:sp>
      <p:sp>
        <p:nvSpPr>
          <p:cNvPr id="30723" name="Rectangle 3">
            <a:extLst>
              <a:ext uri="{FF2B5EF4-FFF2-40B4-BE49-F238E27FC236}">
                <a16:creationId xmlns:a16="http://schemas.microsoft.com/office/drawing/2014/main" id="{09983E26-C005-BE36-A587-1232C5FA8175}"/>
              </a:ext>
            </a:extLst>
          </p:cNvPr>
          <p:cNvSpPr>
            <a:spLocks noGrp="1" noChangeArrowheads="1"/>
          </p:cNvSpPr>
          <p:nvPr>
            <p:ph type="body" idx="1"/>
          </p:nvPr>
        </p:nvSpPr>
        <p:spPr/>
        <p:txBody>
          <a:bodyPr/>
          <a:lstStyle/>
          <a:p>
            <a:r>
              <a:rPr lang="en-US" altLang="zh-CN">
                <a:ea typeface="宋体" panose="02010600030101010101" pitchFamily="2" charset="-122"/>
              </a:rPr>
              <a:t>Birthday Celebrations</a:t>
            </a:r>
          </a:p>
          <a:p>
            <a:pPr lvl="1"/>
            <a:r>
              <a:rPr lang="en-US" altLang="zh-CN">
                <a:ea typeface="宋体" panose="02010600030101010101" pitchFamily="2" charset="-122"/>
              </a:rPr>
              <a:t>Students for each month</a:t>
            </a:r>
          </a:p>
          <a:p>
            <a:pPr lvl="1"/>
            <a:r>
              <a:rPr lang="en-US" altLang="zh-CN">
                <a:ea typeface="宋体" panose="02010600030101010101" pitchFamily="2" charset="-122"/>
              </a:rPr>
              <a:t>Celebrity of the Month </a:t>
            </a:r>
          </a:p>
          <a:p>
            <a:pPr lvl="2"/>
            <a:r>
              <a:rPr lang="en-US" altLang="zh-CN">
                <a:ea typeface="宋体" panose="02010600030101010101" pitchFamily="2" charset="-122"/>
              </a:rPr>
              <a:t>Dr. Seuss – March 2nd</a:t>
            </a:r>
          </a:p>
          <a:p>
            <a:pPr lvl="2"/>
            <a:r>
              <a:rPr lang="en-US" altLang="zh-CN">
                <a:ea typeface="宋体" panose="02010600030101010101" pitchFamily="2" charset="-122"/>
              </a:rPr>
              <a:t>Mickey Mouse – November 18th</a:t>
            </a:r>
          </a:p>
          <a:p>
            <a:r>
              <a:rPr lang="en-US" altLang="zh-CN">
                <a:ea typeface="宋体" panose="02010600030101010101" pitchFamily="2" charset="-122"/>
              </a:rPr>
              <a:t>Theme or Specialty Bars</a:t>
            </a:r>
          </a:p>
          <a:p>
            <a:r>
              <a:rPr lang="en-US" altLang="zh-CN">
                <a:ea typeface="宋体" panose="02010600030101010101" pitchFamily="2" charset="-122"/>
              </a:rPr>
              <a:t>Menus planned by classrooms/grades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